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879EF-8056-4A53-A289-BD49C7A5BB31}"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290585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879EF-8056-4A53-A289-BD49C7A5BB31}"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337670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879EF-8056-4A53-A289-BD49C7A5BB31}"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313413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879EF-8056-4A53-A289-BD49C7A5BB31}"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40524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879EF-8056-4A53-A289-BD49C7A5BB31}"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70766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879EF-8056-4A53-A289-BD49C7A5BB31}"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313563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879EF-8056-4A53-A289-BD49C7A5BB31}"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222828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879EF-8056-4A53-A289-BD49C7A5BB31}"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319520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879EF-8056-4A53-A289-BD49C7A5BB31}"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248528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879EF-8056-4A53-A289-BD49C7A5BB31}"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262475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879EF-8056-4A53-A289-BD49C7A5BB31}"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AC021-F53E-4CA4-BB5C-1CF271E90F3F}" type="slidenum">
              <a:rPr lang="en-US" smtClean="0"/>
              <a:t>‹#›</a:t>
            </a:fld>
            <a:endParaRPr lang="en-US"/>
          </a:p>
        </p:txBody>
      </p:sp>
    </p:spTree>
    <p:extLst>
      <p:ext uri="{BB962C8B-B14F-4D97-AF65-F5344CB8AC3E}">
        <p14:creationId xmlns:p14="http://schemas.microsoft.com/office/powerpoint/2010/main" val="52026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879EF-8056-4A53-A289-BD49C7A5BB31}"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AC021-F53E-4CA4-BB5C-1CF271E90F3F}" type="slidenum">
              <a:rPr lang="en-US" smtClean="0"/>
              <a:t>‹#›</a:t>
            </a:fld>
            <a:endParaRPr lang="en-US"/>
          </a:p>
        </p:txBody>
      </p:sp>
    </p:spTree>
    <p:extLst>
      <p:ext uri="{BB962C8B-B14F-4D97-AF65-F5344CB8AC3E}">
        <p14:creationId xmlns:p14="http://schemas.microsoft.com/office/powerpoint/2010/main" val="40313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1</a:t>
            </a:r>
            <a:endParaRPr lang="en-US" dirty="0"/>
          </a:p>
        </p:txBody>
      </p:sp>
      <p:sp>
        <p:nvSpPr>
          <p:cNvPr id="3" name="Subtitle 2"/>
          <p:cNvSpPr>
            <a:spLocks noGrp="1"/>
          </p:cNvSpPr>
          <p:nvPr>
            <p:ph type="subTitle" idx="1"/>
          </p:nvPr>
        </p:nvSpPr>
        <p:spPr/>
        <p:txBody>
          <a:bodyPr/>
          <a:lstStyle/>
          <a:p>
            <a:r>
              <a:rPr lang="en-US" dirty="0" smtClean="0"/>
              <a:t>Biodiversity in Chicago</a:t>
            </a:r>
            <a:endParaRPr lang="en-US" dirty="0"/>
          </a:p>
        </p:txBody>
      </p:sp>
    </p:spTree>
    <p:extLst>
      <p:ext uri="{BB962C8B-B14F-4D97-AF65-F5344CB8AC3E}">
        <p14:creationId xmlns:p14="http://schemas.microsoft.com/office/powerpoint/2010/main" val="9988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04800" y="304800"/>
            <a:ext cx="8432800" cy="6324600"/>
          </a:xfrm>
          <a:prstGeom prst="rect">
            <a:avLst/>
          </a:prstGeom>
        </p:spPr>
      </p:pic>
    </p:spTree>
    <p:extLst>
      <p:ext uri="{BB962C8B-B14F-4D97-AF65-F5344CB8AC3E}">
        <p14:creationId xmlns:p14="http://schemas.microsoft.com/office/powerpoint/2010/main" val="313424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3400" y="304800"/>
            <a:ext cx="8229600" cy="6172200"/>
          </a:xfrm>
          <a:prstGeom prst="rect">
            <a:avLst/>
          </a:prstGeom>
        </p:spPr>
      </p:pic>
    </p:spTree>
    <p:extLst>
      <p:ext uri="{BB962C8B-B14F-4D97-AF65-F5344CB8AC3E}">
        <p14:creationId xmlns:p14="http://schemas.microsoft.com/office/powerpoint/2010/main" val="29283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3400" y="304800"/>
            <a:ext cx="8153400" cy="6115050"/>
          </a:xfrm>
          <a:prstGeom prst="rect">
            <a:avLst/>
          </a:prstGeom>
        </p:spPr>
      </p:pic>
    </p:spTree>
    <p:extLst>
      <p:ext uri="{BB962C8B-B14F-4D97-AF65-F5344CB8AC3E}">
        <p14:creationId xmlns:p14="http://schemas.microsoft.com/office/powerpoint/2010/main" val="40685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09600" y="381000"/>
            <a:ext cx="8128000" cy="6096000"/>
          </a:xfrm>
          <a:prstGeom prst="rect">
            <a:avLst/>
          </a:prstGeom>
        </p:spPr>
      </p:pic>
    </p:spTree>
    <p:extLst>
      <p:ext uri="{BB962C8B-B14F-4D97-AF65-F5344CB8AC3E}">
        <p14:creationId xmlns:p14="http://schemas.microsoft.com/office/powerpoint/2010/main" val="306506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304800"/>
            <a:ext cx="8153400" cy="6115050"/>
          </a:xfrm>
          <a:prstGeom prst="rect">
            <a:avLst/>
          </a:prstGeom>
        </p:spPr>
      </p:pic>
    </p:spTree>
    <p:extLst>
      <p:ext uri="{BB962C8B-B14F-4D97-AF65-F5344CB8AC3E}">
        <p14:creationId xmlns:p14="http://schemas.microsoft.com/office/powerpoint/2010/main" val="13207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41551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04800" y="228600"/>
            <a:ext cx="8382000" cy="6286500"/>
          </a:xfrm>
          <a:prstGeom prst="rect">
            <a:avLst/>
          </a:prstGeom>
        </p:spPr>
      </p:pic>
    </p:spTree>
    <p:extLst>
      <p:ext uri="{BB962C8B-B14F-4D97-AF65-F5344CB8AC3E}">
        <p14:creationId xmlns:p14="http://schemas.microsoft.com/office/powerpoint/2010/main" val="41122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41036" y="381000"/>
            <a:ext cx="8294540" cy="6220905"/>
          </a:xfrm>
          <a:prstGeom prst="rect">
            <a:avLst/>
          </a:prstGeom>
        </p:spPr>
      </p:pic>
    </p:spTree>
    <p:extLst>
      <p:ext uri="{BB962C8B-B14F-4D97-AF65-F5344CB8AC3E}">
        <p14:creationId xmlns:p14="http://schemas.microsoft.com/office/powerpoint/2010/main" val="149899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81000" y="304800"/>
            <a:ext cx="8382000" cy="6286500"/>
          </a:xfrm>
          <a:prstGeom prst="rect">
            <a:avLst/>
          </a:prstGeom>
        </p:spPr>
      </p:pic>
    </p:spTree>
    <p:extLst>
      <p:ext uri="{BB962C8B-B14F-4D97-AF65-F5344CB8AC3E}">
        <p14:creationId xmlns:p14="http://schemas.microsoft.com/office/powerpoint/2010/main" val="396881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33400" y="304800"/>
            <a:ext cx="8153400" cy="6115050"/>
          </a:xfrm>
          <a:prstGeom prst="rect">
            <a:avLst/>
          </a:prstGeom>
        </p:spPr>
      </p:pic>
    </p:spTree>
    <p:extLst>
      <p:ext uri="{BB962C8B-B14F-4D97-AF65-F5344CB8AC3E}">
        <p14:creationId xmlns:p14="http://schemas.microsoft.com/office/powerpoint/2010/main" val="218354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fontScale="90000"/>
          </a:bodyPr>
          <a:lstStyle/>
          <a:p>
            <a:pPr algn="l"/>
            <a:r>
              <a:rPr lang="en-US" sz="2000" dirty="0"/>
              <a:t>In this exercise, you were introduced to the biodiversity and natural history of the Chicago region. In addition, you identified trees on campus using a dichotomous </a:t>
            </a:r>
            <a:r>
              <a:rPr lang="en-US" sz="2000" dirty="0" smtClean="0"/>
              <a:t>key.</a:t>
            </a:r>
            <a:r>
              <a:rPr lang="en-US" sz="2000" dirty="0"/>
              <a:t> </a:t>
            </a:r>
            <a:r>
              <a:rPr lang="en-US" sz="2000" dirty="0" smtClean="0"/>
              <a:t>You should know the features and recognize images of different habitats in the Chicago region. </a:t>
            </a:r>
            <a:br>
              <a:rPr lang="en-US" sz="2000" dirty="0" smtClean="0"/>
            </a:br>
            <a:r>
              <a:rPr lang="en-US" sz="2000" dirty="0" smtClean="0"/>
              <a:t/>
            </a:r>
            <a:br>
              <a:rPr lang="en-US" sz="2000" dirty="0" smtClean="0"/>
            </a:br>
            <a:r>
              <a:rPr lang="en-US" sz="2000" dirty="0" smtClean="0"/>
              <a:t>On </a:t>
            </a:r>
            <a:r>
              <a:rPr lang="en-US" sz="2000" dirty="0"/>
              <a:t>this page, you will find photos of leaves from campus trees which you can use to test your vocabulary of leaf morphology</a:t>
            </a:r>
            <a:r>
              <a:rPr lang="en-US" sz="2000" dirty="0" smtClean="0"/>
              <a:t>. You will be expected to use this vocabulary and know how to </a:t>
            </a:r>
            <a:r>
              <a:rPr lang="en-US" sz="2000" smtClean="0"/>
              <a:t>use a dichotomous </a:t>
            </a:r>
            <a:r>
              <a:rPr lang="en-US" sz="2000" dirty="0" smtClean="0"/>
              <a:t>key to identify trees.</a:t>
            </a:r>
            <a:br>
              <a:rPr lang="en-US" sz="2000" dirty="0" smtClean="0"/>
            </a:br>
            <a:r>
              <a:rPr lang="en-US" sz="2000" dirty="0"/>
              <a:t/>
            </a:r>
            <a:br>
              <a:rPr lang="en-US" sz="2000" dirty="0"/>
            </a:br>
            <a:r>
              <a:rPr lang="en-US" sz="2000" dirty="0"/>
              <a:t>For each photo, decide if the leaves are deciduous or evergreen.</a:t>
            </a:r>
            <a:br>
              <a:rPr lang="en-US" sz="2000" dirty="0"/>
            </a:br>
            <a:r>
              <a:rPr lang="en-US" sz="2000" dirty="0"/>
              <a:t/>
            </a:r>
            <a:br>
              <a:rPr lang="en-US" sz="2000" dirty="0"/>
            </a:br>
            <a:r>
              <a:rPr lang="en-US" sz="2000" dirty="0"/>
              <a:t>If they are </a:t>
            </a:r>
            <a:r>
              <a:rPr lang="en-US" sz="2000" dirty="0" smtClean="0"/>
              <a:t>deciduous:</a:t>
            </a:r>
            <a:r>
              <a:rPr lang="en-US" sz="2000" dirty="0"/>
              <a:t/>
            </a:r>
            <a:br>
              <a:rPr lang="en-US" sz="2000" dirty="0"/>
            </a:br>
            <a:r>
              <a:rPr lang="en-US" sz="2000" dirty="0" smtClean="0"/>
              <a:t>Are they arranged </a:t>
            </a:r>
            <a:r>
              <a:rPr lang="en-US" sz="2000" dirty="0"/>
              <a:t>opposite or alternate?</a:t>
            </a:r>
            <a:br>
              <a:rPr lang="en-US" sz="2000" dirty="0"/>
            </a:br>
            <a:r>
              <a:rPr lang="en-US" sz="2000" dirty="0" smtClean="0"/>
              <a:t>Are they simple </a:t>
            </a:r>
            <a:r>
              <a:rPr lang="en-US" sz="2000" dirty="0"/>
              <a:t>or </a:t>
            </a:r>
            <a:r>
              <a:rPr lang="en-US" sz="2000" dirty="0" smtClean="0"/>
              <a:t>compound leaves?</a:t>
            </a:r>
            <a:r>
              <a:rPr lang="en-US" sz="2000" dirty="0"/>
              <a:t/>
            </a:r>
            <a:br>
              <a:rPr lang="en-US" sz="2000" dirty="0"/>
            </a:br>
            <a:r>
              <a:rPr lang="en-US" sz="2000" dirty="0" smtClean="0"/>
              <a:t>Are the veins arranged in a pinnate </a:t>
            </a:r>
            <a:r>
              <a:rPr lang="en-US" sz="2000" dirty="0"/>
              <a:t>or </a:t>
            </a:r>
            <a:r>
              <a:rPr lang="en-US" sz="2000" dirty="0" smtClean="0"/>
              <a:t>palmate pattern?</a:t>
            </a:r>
            <a:br>
              <a:rPr lang="en-US" sz="2000" dirty="0" smtClean="0"/>
            </a:br>
            <a:r>
              <a:rPr lang="en-US" sz="2000" dirty="0" smtClean="0"/>
              <a:t>What term would be used to describe the leaf shape?</a:t>
            </a:r>
            <a:br>
              <a:rPr lang="en-US" sz="2000" dirty="0" smtClean="0"/>
            </a:br>
            <a:r>
              <a:rPr lang="en-US" sz="2000" dirty="0" smtClean="0"/>
              <a:t>What term would be used to describe the leaf margin?</a:t>
            </a:r>
            <a:r>
              <a:rPr lang="en-US" sz="2000" dirty="0"/>
              <a:t/>
            </a:r>
            <a:br>
              <a:rPr lang="en-US" sz="2000" dirty="0"/>
            </a:br>
            <a:r>
              <a:rPr lang="en-US" sz="2000" dirty="0"/>
              <a:t/>
            </a:r>
            <a:br>
              <a:rPr lang="en-US" sz="2000" dirty="0"/>
            </a:br>
            <a:r>
              <a:rPr lang="en-US" sz="2000" dirty="0"/>
              <a:t>If the leaves are </a:t>
            </a:r>
            <a:r>
              <a:rPr lang="en-US" sz="2000" dirty="0" smtClean="0"/>
              <a:t>evergreen:</a:t>
            </a:r>
            <a:r>
              <a:rPr lang="en-US" sz="2000" dirty="0"/>
              <a:t/>
            </a:r>
            <a:br>
              <a:rPr lang="en-US" sz="2000" dirty="0"/>
            </a:br>
            <a:r>
              <a:rPr lang="en-US" sz="2000" dirty="0" smtClean="0"/>
              <a:t>Are these leaves needle-shaped, awl-shaped </a:t>
            </a:r>
            <a:r>
              <a:rPr lang="en-US" sz="2000" dirty="0"/>
              <a:t>or scale-shaped?</a:t>
            </a:r>
            <a:br>
              <a:rPr lang="en-US" sz="2000" dirty="0"/>
            </a:br>
            <a:r>
              <a:rPr lang="en-US" sz="2000" dirty="0" smtClean="0"/>
              <a:t>Are these leaves bundled </a:t>
            </a:r>
            <a:r>
              <a:rPr lang="en-US" sz="2000" dirty="0"/>
              <a:t>or not</a:t>
            </a:r>
            <a:r>
              <a:rPr lang="en-US" sz="2000" dirty="0" smtClean="0"/>
              <a:t>?</a:t>
            </a:r>
            <a:endParaRPr lang="en-US" sz="2000" dirty="0"/>
          </a:p>
        </p:txBody>
      </p:sp>
    </p:spTree>
    <p:extLst>
      <p:ext uri="{BB962C8B-B14F-4D97-AF65-F5344CB8AC3E}">
        <p14:creationId xmlns:p14="http://schemas.microsoft.com/office/powerpoint/2010/main" val="237689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3400" y="381000"/>
            <a:ext cx="8019473" cy="6014605"/>
          </a:xfrm>
          <a:prstGeom prst="rect">
            <a:avLst/>
          </a:prstGeom>
        </p:spPr>
      </p:pic>
    </p:spTree>
    <p:extLst>
      <p:ext uri="{BB962C8B-B14F-4D97-AF65-F5344CB8AC3E}">
        <p14:creationId xmlns:p14="http://schemas.microsoft.com/office/powerpoint/2010/main" val="244196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172200"/>
            <a:ext cx="8610600" cy="369332"/>
          </a:xfrm>
          <a:prstGeom prst="rect">
            <a:avLst/>
          </a:prstGeom>
          <a:noFill/>
        </p:spPr>
        <p:txBody>
          <a:bodyPr wrap="square" rtlCol="0">
            <a:spAutoFit/>
          </a:bodyPr>
          <a:lstStyle/>
          <a:p>
            <a:pPr algn="ctr"/>
            <a:r>
              <a:rPr lang="en-US" dirty="0" smtClean="0"/>
              <a:t>Note to Brittany: the pictures on this page will not be labeled.</a:t>
            </a:r>
            <a:endParaRPr lang="en-US"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7300" y="533400"/>
            <a:ext cx="6705600" cy="5029200"/>
          </a:xfrm>
          <a:prstGeom prst="rect">
            <a:avLst/>
          </a:prstGeom>
        </p:spPr>
      </p:pic>
    </p:spTree>
    <p:extLst>
      <p:ext uri="{BB962C8B-B14F-4D97-AF65-F5344CB8AC3E}">
        <p14:creationId xmlns:p14="http://schemas.microsoft.com/office/powerpoint/2010/main" val="308557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85800" y="457200"/>
            <a:ext cx="7848600" cy="5886450"/>
          </a:xfrm>
          <a:prstGeom prst="rect">
            <a:avLst/>
          </a:prstGeom>
        </p:spPr>
      </p:pic>
    </p:spTree>
    <p:extLst>
      <p:ext uri="{BB962C8B-B14F-4D97-AF65-F5344CB8AC3E}">
        <p14:creationId xmlns:p14="http://schemas.microsoft.com/office/powerpoint/2010/main" val="307184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62000" y="381000"/>
            <a:ext cx="7772400" cy="5829300"/>
          </a:xfrm>
          <a:prstGeom prst="rect">
            <a:avLst/>
          </a:prstGeom>
        </p:spPr>
      </p:pic>
    </p:spTree>
    <p:extLst>
      <p:ext uri="{BB962C8B-B14F-4D97-AF65-F5344CB8AC3E}">
        <p14:creationId xmlns:p14="http://schemas.microsoft.com/office/powerpoint/2010/main" val="419363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66800" y="381000"/>
            <a:ext cx="7010400" cy="5257800"/>
          </a:xfrm>
          <a:prstGeom prst="rect">
            <a:avLst/>
          </a:prstGeom>
        </p:spPr>
      </p:pic>
    </p:spTree>
    <p:extLst>
      <p:ext uri="{BB962C8B-B14F-4D97-AF65-F5344CB8AC3E}">
        <p14:creationId xmlns:p14="http://schemas.microsoft.com/office/powerpoint/2010/main" val="272046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19727" y="533400"/>
            <a:ext cx="7543800" cy="5657850"/>
          </a:xfrm>
          <a:prstGeom prst="rect">
            <a:avLst/>
          </a:prstGeom>
        </p:spPr>
      </p:pic>
    </p:spTree>
    <p:extLst>
      <p:ext uri="{BB962C8B-B14F-4D97-AF65-F5344CB8AC3E}">
        <p14:creationId xmlns:p14="http://schemas.microsoft.com/office/powerpoint/2010/main" val="172452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600" y="228600"/>
            <a:ext cx="8153400" cy="6115050"/>
          </a:xfrm>
          <a:prstGeom prst="rect">
            <a:avLst/>
          </a:prstGeom>
        </p:spPr>
      </p:pic>
    </p:spTree>
    <p:extLst>
      <p:ext uri="{BB962C8B-B14F-4D97-AF65-F5344CB8AC3E}">
        <p14:creationId xmlns:p14="http://schemas.microsoft.com/office/powerpoint/2010/main" val="17519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04800" y="304800"/>
            <a:ext cx="8458200" cy="6343650"/>
          </a:xfrm>
          <a:prstGeom prst="rect">
            <a:avLst/>
          </a:prstGeom>
        </p:spPr>
      </p:pic>
    </p:spTree>
    <p:extLst>
      <p:ext uri="{BB962C8B-B14F-4D97-AF65-F5344CB8AC3E}">
        <p14:creationId xmlns:p14="http://schemas.microsoft.com/office/powerpoint/2010/main" val="375646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66</Words>
  <Application>Microsoft Office PowerPoint</Application>
  <PresentationFormat>On-screen Show (4:3)</PresentationFormat>
  <Paragraphs>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Exercise 1</vt:lpstr>
      <vt:lpstr>In this exercise, you were introduced to the biodiversity and natural history of the Chicago region. In addition, you identified trees on campus using a dichotomous key. You should know the features and recognize images of different habitats in the Chicago region.   On this page, you will find photos of leaves from campus trees which you can use to test your vocabulary of leaf morphology. You will be expected to use this vocabulary and know how to use a dichotomous key to identify trees.  For each photo, decide if the leaves are deciduous or evergreen.  If they are deciduous: Are they arranged opposite or alternate? Are they simple or compound leaves? Are the veins arranged in a pinnate or palmate pattern? What term would be used to describe the leaf shape? What term would be used to describe the leaf margin?  If the leaves are evergreen: Are these leaves needle-shaped, awl-shaped or scale-shaped? Are these leaves bundled or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1</dc:title>
  <dc:creator>Jokinen, Diane</dc:creator>
  <cp:lastModifiedBy>Jokinen, Diane</cp:lastModifiedBy>
  <cp:revision>4</cp:revision>
  <dcterms:created xsi:type="dcterms:W3CDTF">2016-07-21T15:54:02Z</dcterms:created>
  <dcterms:modified xsi:type="dcterms:W3CDTF">2016-07-22T19:20:04Z</dcterms:modified>
</cp:coreProperties>
</file>